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7"/>
  </p:notesMasterIdLst>
  <p:sldIdLst>
    <p:sldId id="273" r:id="rId2"/>
    <p:sldId id="274" r:id="rId3"/>
    <p:sldId id="275" r:id="rId4"/>
    <p:sldId id="276" r:id="rId5"/>
    <p:sldId id="277" r:id="rId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5380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981" autoAdjust="0"/>
    <p:restoredTop sz="88349" autoAdjust="0"/>
  </p:normalViewPr>
  <p:slideViewPr>
    <p:cSldViewPr>
      <p:cViewPr>
        <p:scale>
          <a:sx n="100" d="100"/>
          <a:sy n="100" d="100"/>
        </p:scale>
        <p:origin x="72" y="30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BF5093-1BAC-4219-99BD-4AE2135758BB}" type="datetimeFigureOut">
              <a:rPr lang="en-US" smtClean="0"/>
              <a:pPr/>
              <a:t>10/13/2020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44F9C7-16AC-4655-B0DA-DCEB18BE1E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6671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Figure legend:</a:t>
            </a:r>
            <a:r>
              <a:rPr lang="en-US" altLang="zh-CN" baseline="0" dirty="0" smtClean="0"/>
              <a:t> </a:t>
            </a:r>
          </a:p>
          <a:p>
            <a:r>
              <a:rPr lang="en-US" altLang="zh-CN" dirty="0" smtClean="0"/>
              <a:t>Figure 1. Efficiency of genetic transfection and its impact on growth of HepG2 cells by transfection of gene specific siRNA or Plasmid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A. HepG2 cells were transfected using siRNA with specific target genes. And efficiency of transfection was validated by quantitative RT-PCR assay on expression of target genes. Compared to negative control, PKLR was inhibited to 0.04</a:t>
            </a:r>
            <a:r>
              <a:rPr lang="zh-CN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±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0.002, PNPLA3 was inhibited to 0.07</a:t>
            </a:r>
            <a:r>
              <a:rPr lang="zh-CN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±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0.01, and PCSK9 was inhibited to 0.06</a:t>
            </a:r>
            <a:r>
              <a:rPr lang="zh-CN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±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0.005, under the intervention of siRNA.</a:t>
            </a:r>
            <a:endParaRPr lang="zh-CN" altLang="zh-CN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B. HepG2 cells were transfected using expression plasmid with specific target genes. And efficiency of transfection was validated by quantitative RT-PCR assay on expression of target genes. Compared to negative control, the fold changes (FC) for PKLR was 1694.3</a:t>
            </a:r>
            <a:r>
              <a:rPr lang="zh-CN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±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254.6, the FC for PNPLA3 was 859.8</a:t>
            </a:r>
            <a:r>
              <a:rPr lang="zh-CN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±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113.5, and the FC for PCSK9 was 4.79</a:t>
            </a:r>
            <a:r>
              <a:rPr lang="zh-CN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±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0.33, under intervention of corresponding expression plasmids. </a:t>
            </a:r>
            <a:endParaRPr lang="zh-CN" altLang="zh-CN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C. Assay on HepG2 cell growth after transfection by gene specific siRNA. Compared to cells with negative control siRNA, cell growth was inhibited significantly for down-regulation of target genes (inhibitory rate: 13.7%</a:t>
            </a:r>
            <a:r>
              <a:rPr lang="zh-CN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±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1.0% for PKLR, 22.9%</a:t>
            </a:r>
            <a:r>
              <a:rPr lang="zh-CN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±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2.5% for PNPLA3, and 15.7%</a:t>
            </a:r>
            <a:r>
              <a:rPr lang="zh-CN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±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2.2% for PCSK9, P&lt;0.05).</a:t>
            </a:r>
            <a:endParaRPr lang="zh-CN" altLang="zh-CN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D. Assay on HepG2 cell growth after transfection by gene specific plasmids. </a:t>
            </a:r>
            <a:endParaRPr lang="zh-CN" altLang="zh-CN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cell growth was promoted significantly by gene specific plasmids. Compared to negative control, HepG2 cells were promoted significantly for overexpression of target genes (increament: 1.73</a:t>
            </a:r>
            <a:r>
              <a:rPr lang="zh-CN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±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0.06 folds for PKLR, 1.57</a:t>
            </a:r>
            <a:r>
              <a:rPr lang="zh-CN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±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0.08 for PNPLA3, and 1.43</a:t>
            </a:r>
            <a:r>
              <a:rPr lang="zh-CN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±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0.07 for PCSK9, P&lt;0.05) </a:t>
            </a:r>
            <a:endParaRPr lang="zh-CN" altLang="zh-CN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DCC051-2D6F-480B-8480-1A9FE1A3900F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9279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6DE29-CA40-A147-B04C-27A4631F9E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4AE432-597A-7D45-BD45-4D76CD4EFE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424DA6-BC84-6646-9602-FE995F6EA1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C2C95-873A-0E45-AF3C-0BF8C0104A51}" type="datetimeFigureOut">
              <a:rPr lang="en-US" smtClean="0"/>
              <a:t>10/13/2020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A8B157-F8DA-3541-9654-9D56C70BCC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FE1A84-3307-1645-AFA9-03BBFC4AC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92535-E9D8-4DDA-83D0-380D5F2D29E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6959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8E6FD-CFFC-5940-B3EA-B1738B9A4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2A6A00-B29F-DA4C-9668-DC7AE43E40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D2568D-499A-0E41-87AA-36F18772C6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CC461F-A605-40B9-B605-AA099B2D2149}" type="datetime1">
              <a:rPr lang="en-US" smtClean="0"/>
              <a:t>10/13/2020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638FA0-AEDD-474B-A3A1-CFEF9958A5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3A9F0C-4D44-7545-A7F6-236706B73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92535-E9D8-4DDA-83D0-380D5F2D29E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844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FEAB078-6940-6146-BD65-8C110E258F3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C742E32-DA49-C84A-885F-50A8B97749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098D9C-238B-584E-82F4-1EF418933D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0EE8B9-11AC-4775-BE4B-D13575E1E20A}" type="datetime1">
              <a:rPr lang="en-US" smtClean="0"/>
              <a:t>10/13/2020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37B96C-B9A8-D848-8F54-E2F298B6E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F44CE0-199C-804A-AB7F-E61769902D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92535-E9D8-4DDA-83D0-380D5F2D29E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6084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4F26C5-B5AB-4843-8167-CC2DE758D7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2B3A95-E022-C644-A0EE-A2BA750E42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4DF14A-75C4-514E-B559-C6288CD69E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C2C95-873A-0E45-AF3C-0BF8C0104A51}" type="datetimeFigureOut">
              <a:rPr lang="en-US" smtClean="0"/>
              <a:t>10/13/2020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229FAD-3124-6F4F-BA17-37378C35C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DDF05E-D2F2-1E43-8C9A-06244627EB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92535-E9D8-4DDA-83D0-380D5F2D29E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4200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A7CF9-677E-4F42-907F-39E38E578C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3916BD-C931-CB44-A489-E24D425C52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AF2501-87DB-1D49-A97B-339EDF0879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A1BF8-DD8A-4CC0-9B4F-6C60B81DDC51}" type="datetime1">
              <a:rPr lang="en-US" smtClean="0"/>
              <a:t>10/13/2020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6AB4C5-93F3-E24E-A45D-04E0CF33F1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C4C48A-3082-E149-9CAF-6AE994B5B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92535-E9D8-4DDA-83D0-380D5F2D29E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7109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3EDE01-15B1-4448-8595-695873075E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7BF323-6781-3448-8BC0-500CCA06F6F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A1B36B-8374-DE43-ACA2-A452B73EEB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3982A8-B6D4-EE4A-9864-4795F8AF58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30F04-FE7C-4759-B6DB-C0EB9E107896}" type="datetime1">
              <a:rPr lang="en-US" smtClean="0"/>
              <a:t>10/13/2020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FA35BF-302F-D248-A492-2DE0C4D458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0A9EE9-6B92-1E4F-8C94-059D7762FD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92535-E9D8-4DDA-83D0-380D5F2D29E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024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66E70-45D5-C543-9550-BF3EC6A06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2D4ABF-9524-4C43-A326-E7E414F56A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241E34-7AF5-A945-B06D-F872BB8730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69C3625-A3A4-304F-9057-00477952BB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01C34B5-CB9A-3947-A2BC-78FDA85DA4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4DA8AED-9F44-D540-80F4-B76C5AF808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EA52B-F089-477C-B8C8-9AFF670A1F19}" type="datetime1">
              <a:rPr lang="en-US" smtClean="0"/>
              <a:t>10/13/2020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70391CC-7197-7749-824B-FE059D320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B07BD6F-671F-9D4F-AE97-852B1BB9B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92535-E9D8-4DDA-83D0-380D5F2D29E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7814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44FA8-C4AF-CE4A-AAD7-A90BD1F0B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D5E52AB-9E5E-FC43-891D-324A7B1C09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BA4FD1-E776-4C1D-98D9-6C5CEB27BC83}" type="datetime1">
              <a:rPr lang="en-US" smtClean="0"/>
              <a:t>10/13/2020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5AAF5C-0719-614B-9CF2-DE8740A9DC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354FF0-FFAA-FE4D-9BC6-EB303199BD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92535-E9D8-4DDA-83D0-380D5F2D29E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6712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5FE4060-5E61-874D-BE5E-5A4FDF5335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1AE30A-74FD-424D-A2F6-099E5B42A9A1}" type="datetime1">
              <a:rPr lang="en-US" smtClean="0"/>
              <a:t>10/13/2020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ABD13ED-C2C5-5B4D-B69E-E2EC8EA46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1CC554-B0B5-8C4D-92BF-9C6CF8E010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92535-E9D8-4DDA-83D0-380D5F2D29E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76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AF9509-FEC9-A94D-AAF5-5CB81E6E7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7BE10E-C5E6-1240-A2C9-8298E6314E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C757AF-9574-3348-8102-768E2E1970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BF1C00-FC80-5041-BA8A-C62DDE2507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88098F-758E-4A0F-A5C1-D1CAA430BC25}" type="datetime1">
              <a:rPr lang="en-US" smtClean="0"/>
              <a:t>10/13/2020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DCD2C7-AE78-DC49-AE07-388271503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31DC4F-8FBB-214C-A5E8-10C49B713A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92535-E9D8-4DDA-83D0-380D5F2D29E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3681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B1E4E0-5DA7-1040-8996-30BC21D029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65E26DD-0661-2746-B64C-FB51EA2AD2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94BEFB-B300-7042-BA40-86A8277884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3BA887-426D-FF49-A053-809F6C175B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862BA-3530-4575-A55B-C5536D680023}" type="datetime1">
              <a:rPr lang="en-US" smtClean="0"/>
              <a:t>10/13/2020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4F809B-FA09-C34C-AB2F-05BF7BE74B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67858E-8E0A-6F42-A296-12BC91519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92535-E9D8-4DDA-83D0-380D5F2D29E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8704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gi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3529AB4-399C-ED4D-88C3-1797C1A1AC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DC96FF-0734-4F47-BCDC-A6EA991E2D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AFF72D-36EA-184B-BFDF-D92D4E5827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467C6D-99C0-464C-B5A9-60053DA7B444}" type="datetime1">
              <a:rPr lang="en-US" smtClean="0"/>
              <a:t>10/13/2020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69F10B-97C3-914A-B9ED-D06F071BD0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802B26-D031-B040-8C8D-57770CD62E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E92535-E9D8-4DDA-83D0-380D5F2D29E9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B5D10C6-C6EE-CB46-9C26-BFA649006328}"/>
              </a:ext>
            </a:extLst>
          </p:cNvPr>
          <p:cNvGrpSpPr/>
          <p:nvPr userDrawn="1"/>
        </p:nvGrpSpPr>
        <p:grpSpPr>
          <a:xfrm>
            <a:off x="467544" y="6240834"/>
            <a:ext cx="7818233" cy="577397"/>
            <a:chOff x="467544" y="6240834"/>
            <a:chExt cx="7818233" cy="577397"/>
          </a:xfrm>
        </p:grpSpPr>
        <p:pic>
          <p:nvPicPr>
            <p:cNvPr id="8" name="Picture 7" descr="THPA_stor.gif">
              <a:extLst>
                <a:ext uri="{FF2B5EF4-FFF2-40B4-BE49-F238E27FC236}">
                  <a16:creationId xmlns:a16="http://schemas.microsoft.com/office/drawing/2014/main" id="{DACD54B6-7CBA-2640-9909-1499BAFA954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67544" y="6392810"/>
              <a:ext cx="3240360" cy="295923"/>
            </a:xfrm>
            <a:prstGeom prst="rect">
              <a:avLst/>
            </a:prstGeom>
          </p:spPr>
        </p:pic>
        <p:pic>
          <p:nvPicPr>
            <p:cNvPr id="9" name="Picture 12" descr="C:\Documents and Settings\lisa.berglund\Desktop\7.0\KTH\kth_rgb.jpg">
              <a:extLst>
                <a:ext uri="{FF2B5EF4-FFF2-40B4-BE49-F238E27FC236}">
                  <a16:creationId xmlns:a16="http://schemas.microsoft.com/office/drawing/2014/main" id="{ED4693E5-4E79-E740-8A9A-9C356430CF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 cstate="print"/>
            <a:srcRect/>
            <a:stretch>
              <a:fillRect/>
            </a:stretch>
          </p:blipFill>
          <p:spPr bwMode="auto">
            <a:xfrm>
              <a:off x="4604658" y="6240834"/>
              <a:ext cx="572543" cy="572542"/>
            </a:xfrm>
            <a:prstGeom prst="rect">
              <a:avLst/>
            </a:prstGeom>
            <a:noFill/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06B647E-C577-5745-BA64-BEFEA8B6C24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23783" y="6317831"/>
              <a:ext cx="1112413" cy="500400"/>
            </a:xfrm>
            <a:prstGeom prst="rect">
              <a:avLst/>
            </a:prstGeom>
          </p:spPr>
        </p:pic>
        <p:pic>
          <p:nvPicPr>
            <p:cNvPr id="11" name="Picture 2" descr="F:\Deposit\Document\KTH, SciLifeLab\Sysmedicine\sysmedicine.logo.png">
              <a:extLst>
                <a:ext uri="{FF2B5EF4-FFF2-40B4-BE49-F238E27FC236}">
                  <a16:creationId xmlns:a16="http://schemas.microsoft.com/office/drawing/2014/main" id="{A860781E-48F9-3E47-83A6-40E71C1D809B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99877" y="6368422"/>
              <a:ext cx="1885900" cy="3206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5473851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1"/>
          <p:cNvSpPr>
            <a:spLocks noGrp="1"/>
          </p:cNvSpPr>
          <p:nvPr>
            <p:ph type="title"/>
          </p:nvPr>
        </p:nvSpPr>
        <p:spPr>
          <a:xfrm>
            <a:off x="121957" y="116632"/>
            <a:ext cx="6245313" cy="572089"/>
          </a:xfrm>
        </p:spPr>
        <p:txBody>
          <a:bodyPr/>
          <a:lstStyle/>
          <a:p>
            <a:r>
              <a:rPr lang="sv-SE" altLang="zh-CN" dirty="0" smtClean="0"/>
              <a:t>Statues of my projects</a:t>
            </a:r>
            <a:endParaRPr lang="en-US" dirty="0"/>
          </a:p>
        </p:txBody>
      </p:sp>
      <p:sp>
        <p:nvSpPr>
          <p:cNvPr id="4" name="Platshållare för text 8"/>
          <p:cNvSpPr txBox="1">
            <a:spLocks/>
          </p:cNvSpPr>
          <p:nvPr/>
        </p:nvSpPr>
        <p:spPr>
          <a:xfrm>
            <a:off x="107504" y="620688"/>
            <a:ext cx="8366214" cy="5544616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sv-SE" sz="1600" dirty="0" smtClean="0"/>
              <a:t>Main projects:</a:t>
            </a:r>
          </a:p>
          <a:p>
            <a:r>
              <a:rPr lang="sv-SE" sz="1600" dirty="0" smtClean="0"/>
              <a:t>Single cell type atlas project </a:t>
            </a:r>
            <a:r>
              <a:rPr lang="sv-SE" sz="1600" dirty="0"/>
              <a:t>– </a:t>
            </a:r>
            <a:r>
              <a:rPr lang="sv-SE" sz="1600" i="1" dirty="0" smtClean="0"/>
              <a:t>submitting</a:t>
            </a:r>
            <a:endParaRPr lang="sv-SE" sz="1600" i="1" dirty="0" smtClean="0"/>
          </a:p>
          <a:p>
            <a:r>
              <a:rPr lang="sv-SE" sz="1600" dirty="0"/>
              <a:t>PKLR KO project– </a:t>
            </a:r>
            <a:r>
              <a:rPr lang="sv-SE" sz="1600" i="1" dirty="0" smtClean="0"/>
              <a:t>manuscript in preparation</a:t>
            </a:r>
            <a:endParaRPr lang="sv-SE" sz="1600" dirty="0"/>
          </a:p>
          <a:p>
            <a:r>
              <a:rPr lang="sv-SE" sz="1600" dirty="0" smtClean="0"/>
              <a:t>Transcript isoform atlas project - </a:t>
            </a:r>
            <a:r>
              <a:rPr lang="sv-SE" sz="1600" i="1" dirty="0" smtClean="0"/>
              <a:t>ongoing</a:t>
            </a:r>
          </a:p>
          <a:p>
            <a:r>
              <a:rPr lang="sv-SE" sz="1600" dirty="0" smtClean="0"/>
              <a:t>Pathology </a:t>
            </a:r>
            <a:r>
              <a:rPr lang="sv-SE" sz="1600" dirty="0" smtClean="0"/>
              <a:t>atlas ver 2– </a:t>
            </a:r>
            <a:r>
              <a:rPr lang="sv-SE" sz="1600" i="1" dirty="0" smtClean="0"/>
              <a:t>in </a:t>
            </a:r>
            <a:r>
              <a:rPr lang="sv-SE" sz="1600" i="1" dirty="0" smtClean="0"/>
              <a:t>preparation</a:t>
            </a:r>
          </a:p>
          <a:p>
            <a:r>
              <a:rPr lang="sv-SE" sz="1600" dirty="0"/>
              <a:t>PKM project – </a:t>
            </a:r>
            <a:r>
              <a:rPr lang="sv-SE" sz="1600" i="1" dirty="0" smtClean="0"/>
              <a:t>under review</a:t>
            </a:r>
            <a:endParaRPr lang="sv-SE" sz="1600" i="1" dirty="0" smtClean="0"/>
          </a:p>
          <a:p>
            <a:pPr marL="0" indent="0">
              <a:buNone/>
            </a:pPr>
            <a:r>
              <a:rPr lang="sv-SE" sz="1600" dirty="0" smtClean="0"/>
              <a:t>Side projects:</a:t>
            </a:r>
          </a:p>
          <a:p>
            <a:r>
              <a:rPr lang="en-US" sz="1600" dirty="0" smtClean="0"/>
              <a:t>Collaboration with Pacher’s group – </a:t>
            </a:r>
            <a:r>
              <a:rPr lang="en-US" sz="1600" i="1" dirty="0" smtClean="0"/>
              <a:t>finished</a:t>
            </a:r>
            <a:endParaRPr lang="en-US" sz="1600" i="1" dirty="0" smtClean="0"/>
          </a:p>
          <a:p>
            <a:r>
              <a:rPr lang="en-US" sz="1600" dirty="0" smtClean="0"/>
              <a:t>Macaque atlas project </a:t>
            </a:r>
            <a:r>
              <a:rPr lang="sv-SE" sz="1600" dirty="0"/>
              <a:t>– </a:t>
            </a:r>
            <a:r>
              <a:rPr lang="sv-SE" sz="1600" i="1" dirty="0"/>
              <a:t>in </a:t>
            </a:r>
            <a:r>
              <a:rPr lang="sv-SE" sz="1600" i="1" dirty="0" smtClean="0"/>
              <a:t>preparation</a:t>
            </a:r>
          </a:p>
          <a:p>
            <a:r>
              <a:rPr lang="sv-SE" sz="1600" dirty="0" smtClean="0"/>
              <a:t>Brain </a:t>
            </a:r>
            <a:r>
              <a:rPr lang="sv-SE" sz="1600" dirty="0"/>
              <a:t>study – </a:t>
            </a:r>
            <a:r>
              <a:rPr lang="sv-SE" sz="1600" i="1" dirty="0" smtClean="0"/>
              <a:t>ongoing</a:t>
            </a:r>
            <a:endParaRPr lang="sv-SE" sz="1600" i="1" dirty="0"/>
          </a:p>
          <a:p>
            <a:r>
              <a:rPr lang="sv-SE" sz="1600" dirty="0" smtClean="0"/>
              <a:t>Sarcoma with Adil Duru  </a:t>
            </a:r>
            <a:r>
              <a:rPr lang="sv-SE" sz="1600" dirty="0"/>
              <a:t>– </a:t>
            </a:r>
            <a:r>
              <a:rPr lang="sv-SE" sz="1600" i="1" dirty="0"/>
              <a:t>ongoing</a:t>
            </a:r>
            <a:endParaRPr lang="sv-SE" sz="1600" dirty="0"/>
          </a:p>
          <a:p>
            <a:r>
              <a:rPr lang="sv-SE" sz="1600" dirty="0" smtClean="0"/>
              <a:t>Microbiome Atlas Project </a:t>
            </a:r>
            <a:r>
              <a:rPr lang="sv-SE" sz="1600" dirty="0"/>
              <a:t>– </a:t>
            </a:r>
            <a:r>
              <a:rPr lang="sv-SE" sz="1600" i="1" dirty="0" smtClean="0"/>
              <a:t>data transferred</a:t>
            </a:r>
            <a:endParaRPr lang="sv-SE" sz="1600" dirty="0"/>
          </a:p>
          <a:p>
            <a:endParaRPr lang="sv-SE" sz="1600" dirty="0" smtClean="0"/>
          </a:p>
          <a:p>
            <a:pPr marL="0" indent="0">
              <a:buNone/>
            </a:pPr>
            <a:endParaRPr lang="sv-SE" sz="1600" i="1" dirty="0" smtClean="0"/>
          </a:p>
          <a:p>
            <a:endParaRPr lang="sv-SE" sz="1600" i="1" dirty="0" smtClean="0"/>
          </a:p>
          <a:p>
            <a:endParaRPr lang="sv-SE" sz="1600" dirty="0" smtClean="0"/>
          </a:p>
        </p:txBody>
      </p:sp>
    </p:spTree>
    <p:extLst>
      <p:ext uri="{BB962C8B-B14F-4D97-AF65-F5344CB8AC3E}">
        <p14:creationId xmlns:p14="http://schemas.microsoft.com/office/powerpoint/2010/main" val="2976435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AB5C48-73BD-EE42-8048-651424568E41}"/>
              </a:ext>
            </a:extLst>
          </p:cNvPr>
          <p:cNvSpPr txBox="1"/>
          <p:nvPr/>
        </p:nvSpPr>
        <p:spPr>
          <a:xfrm>
            <a:off x="91485" y="0"/>
            <a:ext cx="736099" cy="2628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8" b="1" dirty="0">
                <a:latin typeface="Helvetica" pitchFamily="2" charset="0"/>
              </a:rPr>
              <a:t>Figure 1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827584" y="178863"/>
            <a:ext cx="7152938" cy="6538700"/>
            <a:chOff x="2268416" y="562708"/>
            <a:chExt cx="4631986" cy="4112756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06C3CFC-9426-6247-AA9F-9A2F9BADFA04}"/>
                </a:ext>
              </a:extLst>
            </p:cNvPr>
            <p:cNvSpPr/>
            <p:nvPr/>
          </p:nvSpPr>
          <p:spPr>
            <a:xfrm>
              <a:off x="4052851" y="4210761"/>
              <a:ext cx="544651" cy="4647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1" dirty="0"/>
                <a:t>- 10</a:t>
              </a:r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38240" y="821847"/>
              <a:ext cx="2576503" cy="3388914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14743" y="821847"/>
              <a:ext cx="1985659" cy="3503969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06336FB-C1CF-484D-A4AF-0A41EC1E1D51}"/>
                </a:ext>
              </a:extLst>
            </p:cNvPr>
            <p:cNvSpPr txBox="1"/>
            <p:nvPr/>
          </p:nvSpPr>
          <p:spPr>
            <a:xfrm>
              <a:off x="2386692" y="660696"/>
              <a:ext cx="387233" cy="2628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8" b="1" dirty="0">
                  <a:latin typeface="Helvetica" pitchFamily="2" charset="0"/>
                  <a:cs typeface="Arial" panose="020B0604020202020204" pitchFamily="34" charset="0"/>
                </a:rPr>
                <a:t>A 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06336FB-C1CF-484D-A4AF-0A41EC1E1D51}"/>
                </a:ext>
              </a:extLst>
            </p:cNvPr>
            <p:cNvSpPr txBox="1"/>
            <p:nvPr/>
          </p:nvSpPr>
          <p:spPr>
            <a:xfrm>
              <a:off x="5156812" y="660696"/>
              <a:ext cx="387233" cy="2628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sv-SE" sz="1108" b="1" dirty="0">
                  <a:latin typeface="Helvetica" pitchFamily="2" charset="0"/>
                  <a:cs typeface="Arial" panose="020B0604020202020204" pitchFamily="34" charset="0"/>
                </a:rPr>
                <a:t>B</a:t>
              </a:r>
              <a:endParaRPr lang="en-US" sz="1108" b="1" dirty="0">
                <a:latin typeface="Helvetica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909CC788-0BC8-3E40-8D7A-265B33D6DB02}"/>
                </a:ext>
              </a:extLst>
            </p:cNvPr>
            <p:cNvSpPr/>
            <p:nvPr/>
          </p:nvSpPr>
          <p:spPr>
            <a:xfrm>
              <a:off x="2268416" y="562708"/>
              <a:ext cx="4631986" cy="3763108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46"/>
            </a:p>
          </p:txBody>
        </p:sp>
      </p:grpSp>
    </p:spTree>
    <p:extLst>
      <p:ext uri="{BB962C8B-B14F-4D97-AF65-F5344CB8AC3E}">
        <p14:creationId xmlns:p14="http://schemas.microsoft.com/office/powerpoint/2010/main" val="3352654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E9AB5C48-73BD-EE42-8048-651424568E41}"/>
              </a:ext>
            </a:extLst>
          </p:cNvPr>
          <p:cNvSpPr txBox="1"/>
          <p:nvPr/>
        </p:nvSpPr>
        <p:spPr>
          <a:xfrm>
            <a:off x="141035" y="95709"/>
            <a:ext cx="736099" cy="2628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8" b="1" dirty="0">
                <a:latin typeface="Helvetica" pitchFamily="2" charset="0"/>
              </a:rPr>
              <a:t>Figure 2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877134" y="227123"/>
            <a:ext cx="7416824" cy="5832648"/>
            <a:chOff x="2270524" y="738554"/>
            <a:chExt cx="4631986" cy="3446585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38238" y="822821"/>
              <a:ext cx="2357047" cy="1356832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38239" y="2260536"/>
              <a:ext cx="2357047" cy="119857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5285" y="1027148"/>
              <a:ext cx="2207225" cy="2466775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06336FB-C1CF-484D-A4AF-0A41EC1E1D51}"/>
                </a:ext>
              </a:extLst>
            </p:cNvPr>
            <p:cNvSpPr txBox="1"/>
            <p:nvPr/>
          </p:nvSpPr>
          <p:spPr>
            <a:xfrm>
              <a:off x="2293482" y="822822"/>
              <a:ext cx="387233" cy="2628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8" b="1" dirty="0">
                  <a:latin typeface="Helvetica" pitchFamily="2" charset="0"/>
                  <a:cs typeface="Arial" panose="020B0604020202020204" pitchFamily="34" charset="0"/>
                </a:rPr>
                <a:t>A 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06336FB-C1CF-484D-A4AF-0A41EC1E1D51}"/>
                </a:ext>
              </a:extLst>
            </p:cNvPr>
            <p:cNvSpPr txBox="1"/>
            <p:nvPr/>
          </p:nvSpPr>
          <p:spPr>
            <a:xfrm>
              <a:off x="4695285" y="822822"/>
              <a:ext cx="387233" cy="2628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8" b="1" dirty="0">
                  <a:latin typeface="Helvetica" pitchFamily="2" charset="0"/>
                  <a:cs typeface="Arial" panose="020B0604020202020204" pitchFamily="34" charset="0"/>
                </a:rPr>
                <a:t>D 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06336FB-C1CF-484D-A4AF-0A41EC1E1D51}"/>
                </a:ext>
              </a:extLst>
            </p:cNvPr>
            <p:cNvSpPr txBox="1"/>
            <p:nvPr/>
          </p:nvSpPr>
          <p:spPr>
            <a:xfrm>
              <a:off x="2293482" y="2179653"/>
              <a:ext cx="387233" cy="2628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8" b="1" dirty="0">
                  <a:latin typeface="Helvetica" pitchFamily="2" charset="0"/>
                  <a:cs typeface="Arial" panose="020B0604020202020204" pitchFamily="34" charset="0"/>
                </a:rPr>
                <a:t>B 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06336FB-C1CF-484D-A4AF-0A41EC1E1D51}"/>
                </a:ext>
              </a:extLst>
            </p:cNvPr>
            <p:cNvSpPr txBox="1"/>
            <p:nvPr/>
          </p:nvSpPr>
          <p:spPr>
            <a:xfrm>
              <a:off x="3516089" y="2179653"/>
              <a:ext cx="387233" cy="2628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8" b="1" dirty="0">
                  <a:latin typeface="Helvetica" pitchFamily="2" charset="0"/>
                  <a:cs typeface="Arial" panose="020B0604020202020204" pitchFamily="34" charset="0"/>
                </a:rPr>
                <a:t>C 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06336FB-C1CF-484D-A4AF-0A41EC1E1D51}"/>
                </a:ext>
              </a:extLst>
            </p:cNvPr>
            <p:cNvSpPr txBox="1"/>
            <p:nvPr/>
          </p:nvSpPr>
          <p:spPr>
            <a:xfrm>
              <a:off x="2293482" y="3341914"/>
              <a:ext cx="387233" cy="2628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8" b="1" dirty="0">
                  <a:latin typeface="Helvetica" pitchFamily="2" charset="0"/>
                  <a:cs typeface="Arial" panose="020B0604020202020204" pitchFamily="34" charset="0"/>
                </a:rPr>
                <a:t>E 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000EF2D-4EDE-5D47-9273-A2A31522AD0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959611" y="3563183"/>
              <a:ext cx="1431021" cy="538274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425477BF-3987-EB4D-ADB3-7A0BBE057FF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534015" y="3535230"/>
              <a:ext cx="1474903" cy="566227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50F534A9-DE41-2144-AC16-473F2507551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389515" y="3563183"/>
              <a:ext cx="1383947" cy="53179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773F2AE-50BD-114C-8D75-0451765F7222}"/>
                </a:ext>
              </a:extLst>
            </p:cNvPr>
            <p:cNvSpPr/>
            <p:nvPr/>
          </p:nvSpPr>
          <p:spPr>
            <a:xfrm>
              <a:off x="2270524" y="738554"/>
              <a:ext cx="4631986" cy="3446585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46"/>
            </a:p>
          </p:txBody>
        </p:sp>
      </p:grpSp>
    </p:spTree>
    <p:extLst>
      <p:ext uri="{BB962C8B-B14F-4D97-AF65-F5344CB8AC3E}">
        <p14:creationId xmlns:p14="http://schemas.microsoft.com/office/powerpoint/2010/main" val="10993977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5849" y="-22126"/>
            <a:ext cx="4728552" cy="627582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9AB5C48-73BD-EE42-8048-651424568E41}"/>
              </a:ext>
            </a:extLst>
          </p:cNvPr>
          <p:cNvSpPr txBox="1"/>
          <p:nvPr/>
        </p:nvSpPr>
        <p:spPr>
          <a:xfrm>
            <a:off x="1619672" y="21754"/>
            <a:ext cx="736099" cy="2628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8" b="1" dirty="0">
                <a:latin typeface="Helvetica" pitchFamily="2" charset="0"/>
              </a:rPr>
              <a:t>Figure 3</a:t>
            </a:r>
          </a:p>
        </p:txBody>
      </p:sp>
    </p:spTree>
    <p:extLst>
      <p:ext uri="{BB962C8B-B14F-4D97-AF65-F5344CB8AC3E}">
        <p14:creationId xmlns:p14="http://schemas.microsoft.com/office/powerpoint/2010/main" val="32021935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9AB5C48-73BD-EE42-8048-651424568E41}"/>
              </a:ext>
            </a:extLst>
          </p:cNvPr>
          <p:cNvSpPr txBox="1"/>
          <p:nvPr/>
        </p:nvSpPr>
        <p:spPr>
          <a:xfrm>
            <a:off x="2251725" y="7665"/>
            <a:ext cx="736099" cy="2628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8" b="1" dirty="0">
                <a:latin typeface="Helvetica" pitchFamily="2" charset="0"/>
              </a:rPr>
              <a:t>Figure 4</a:t>
            </a:r>
          </a:p>
        </p:txBody>
      </p:sp>
      <p:pic>
        <p:nvPicPr>
          <p:cNvPr id="11" name="Picture 10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"/>
          <a:stretch/>
        </p:blipFill>
        <p:spPr>
          <a:xfrm>
            <a:off x="2987824" y="-6499"/>
            <a:ext cx="3835400" cy="6243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260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2858</TotalTime>
  <Words>381</Words>
  <Application>Microsoft Office PowerPoint</Application>
  <PresentationFormat>On-screen Show (4:3)</PresentationFormat>
  <Paragraphs>35</Paragraphs>
  <Slides>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2" baseType="lpstr">
      <vt:lpstr>等线 Light</vt:lpstr>
      <vt:lpstr>宋体</vt:lpstr>
      <vt:lpstr>Arial</vt:lpstr>
      <vt:lpstr>Calibri</vt:lpstr>
      <vt:lpstr>Calibri Light</vt:lpstr>
      <vt:lpstr>Helvetica</vt:lpstr>
      <vt:lpstr>Office Theme</vt:lpstr>
      <vt:lpstr>Statues of my projects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</dc:title>
  <dc:creator>Muhammad Arif</dc:creator>
  <cp:lastModifiedBy>Cheng Zhang</cp:lastModifiedBy>
  <cp:revision>112</cp:revision>
  <dcterms:created xsi:type="dcterms:W3CDTF">2018-01-24T13:50:40Z</dcterms:created>
  <dcterms:modified xsi:type="dcterms:W3CDTF">2020-10-13T14:00:12Z</dcterms:modified>
</cp:coreProperties>
</file>